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8" r:id="rId11"/>
    <p:sldId id="269" r:id="rId12"/>
    <p:sldId id="270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274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74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6F429-DF73-442D-A271-67BD8B4EC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2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52D19-151E-4DCD-8AF1-7F984811EA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4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A8111-5F06-4A7D-A161-96563D1B68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6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A4B093-474F-45B9-A473-4954333CD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9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41426-04AF-4C45-A66C-5BB8B71B28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9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61755-8C35-403C-975F-81A4FA920C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5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059C6-5EB6-4909-A08A-EFE8A2853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4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14460-DFEF-4F4F-A205-1460002984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8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11923-665A-4598-A5E2-86624E894F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AA338-F6CE-4343-A9E7-06E409FC89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6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20817-6F3F-4FEE-9AE7-0CFB17CF89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1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87E97-751E-4C43-93DE-4F1765C22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842C0-8199-42E6-B318-7724955923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0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2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4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5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6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7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8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9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0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1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2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3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4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5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6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7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8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9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0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1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2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2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72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EE61EB5-76CB-4F5D-AC90-1A6766624C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72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2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2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2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ws.collin.edu/biopage/faculty/mcculloch/1406/notes/genetics/incomdom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Genetics 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Complete Dominance</a:t>
            </a:r>
            <a:endParaRPr lang="en-US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37147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33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When the dominant allele completely “covers up” the recessive allele</a:t>
            </a:r>
          </a:p>
          <a:p>
            <a:pPr>
              <a:defRPr/>
            </a:pPr>
            <a:r>
              <a:rPr lang="en-US" dirty="0" smtClean="0"/>
              <a:t>R= red flower</a:t>
            </a:r>
          </a:p>
          <a:p>
            <a:pPr>
              <a:defRPr/>
            </a:pPr>
            <a:r>
              <a:rPr lang="en-US" dirty="0" smtClean="0"/>
              <a:t>r = white flower</a:t>
            </a:r>
          </a:p>
          <a:p>
            <a:pPr>
              <a:defRPr/>
            </a:pPr>
            <a:r>
              <a:rPr lang="en-US" dirty="0" smtClean="0"/>
              <a:t>When a red (RR) and white (</a:t>
            </a:r>
            <a:r>
              <a:rPr lang="en-US" dirty="0" err="1" smtClean="0"/>
              <a:t>rr</a:t>
            </a:r>
            <a:r>
              <a:rPr lang="en-US" dirty="0" smtClean="0"/>
              <a:t>) flower are crossed all the offspring will be 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Incomplete Dominance</a:t>
            </a:r>
            <a:endParaRPr lang="en-US" dirty="0"/>
          </a:p>
        </p:txBody>
      </p:sp>
      <p:pic>
        <p:nvPicPr>
          <p:cNvPr id="12291" name="Picture 2" descr="http://iws.collin.edu/biopage/faculty/mcculloch/1406/notes/genetics/Images/incomple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52800"/>
            <a:ext cx="38100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7772400" cy="502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When </a:t>
            </a:r>
            <a:r>
              <a:rPr lang="en-US" dirty="0" smtClean="0"/>
              <a:t>one </a:t>
            </a:r>
            <a:r>
              <a:rPr lang="en-US" dirty="0" smtClean="0"/>
              <a:t>allele doesn’t completely dominant the other allele. Makes an “</a:t>
            </a:r>
            <a:r>
              <a:rPr lang="en-US" dirty="0" smtClean="0"/>
              <a:t>in-between</a:t>
            </a:r>
            <a:r>
              <a:rPr lang="en-US" dirty="0" smtClean="0"/>
              <a:t>” trait.</a:t>
            </a:r>
          </a:p>
          <a:p>
            <a:pPr>
              <a:defRPr/>
            </a:pPr>
            <a:r>
              <a:rPr lang="en-US" dirty="0" smtClean="0"/>
              <a:t>R= red flower</a:t>
            </a:r>
          </a:p>
          <a:p>
            <a:pPr>
              <a:defRPr/>
            </a:pPr>
            <a:r>
              <a:rPr lang="en-US" dirty="0" smtClean="0"/>
              <a:t>r = white flower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927475"/>
            <a:ext cx="48768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en-US" kern="0" dirty="0" smtClean="0"/>
              <a:t>When a red (RR) and white (</a:t>
            </a:r>
            <a:r>
              <a:rPr lang="en-US" kern="0" dirty="0" err="1" smtClean="0"/>
              <a:t>rr</a:t>
            </a:r>
            <a:r>
              <a:rPr lang="en-US" kern="0" dirty="0" smtClean="0"/>
              <a:t>) flower are crossed the offspring will be pink (</a:t>
            </a:r>
            <a:r>
              <a:rPr lang="en-US" kern="0" dirty="0" err="1" smtClean="0"/>
              <a:t>Rr</a:t>
            </a:r>
            <a:r>
              <a:rPr lang="en-US" kern="0" dirty="0" smtClean="0"/>
              <a:t>)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Co-dominance</a:t>
            </a:r>
            <a:endParaRPr lang="en-US" dirty="0"/>
          </a:p>
        </p:txBody>
      </p:sp>
      <p:pic>
        <p:nvPicPr>
          <p:cNvPr id="13315" name="Picture 2" descr="http://farm9.staticflickr.com/8010/7252503878_65f0c9701f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90"/>
          <a:stretch>
            <a:fillRect/>
          </a:stretch>
        </p:blipFill>
        <p:spPr bwMode="auto">
          <a:xfrm>
            <a:off x="5384800" y="1981200"/>
            <a:ext cx="3540125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33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When both alleles appear in the phenotype – neither trait is dominant</a:t>
            </a:r>
          </a:p>
          <a:p>
            <a:pPr>
              <a:defRPr/>
            </a:pPr>
            <a:r>
              <a:rPr lang="en-US" dirty="0" smtClean="0"/>
              <a:t>R= red flower</a:t>
            </a:r>
          </a:p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 </a:t>
            </a:r>
            <a:r>
              <a:rPr lang="en-US" dirty="0" smtClean="0"/>
              <a:t>= white flower</a:t>
            </a:r>
          </a:p>
          <a:p>
            <a:pPr>
              <a:defRPr/>
            </a:pPr>
            <a:r>
              <a:rPr lang="en-US" dirty="0" smtClean="0"/>
              <a:t>When a red (RR) and white </a:t>
            </a:r>
            <a:r>
              <a:rPr lang="en-US" dirty="0" smtClean="0"/>
              <a:t>(WW) </a:t>
            </a:r>
            <a:r>
              <a:rPr lang="en-US" dirty="0" smtClean="0"/>
              <a:t>flower are crossed the offspring will be </a:t>
            </a:r>
            <a:r>
              <a:rPr lang="en-US" dirty="0" smtClean="0"/>
              <a:t>both red </a:t>
            </a:r>
            <a:r>
              <a:rPr lang="en-US" dirty="0" smtClean="0"/>
              <a:t>and white (</a:t>
            </a:r>
            <a:r>
              <a:rPr lang="en-US" dirty="0" smtClean="0"/>
              <a:t>RW)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b="1" smtClean="0"/>
              <a:t>Genotype</a:t>
            </a:r>
            <a:r>
              <a:rPr lang="en-US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862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Genetic</a:t>
            </a:r>
            <a:r>
              <a:rPr lang="en-US" u="sng" dirty="0" smtClean="0"/>
              <a:t> </a:t>
            </a:r>
            <a:r>
              <a:rPr lang="en-US" dirty="0" smtClean="0"/>
              <a:t>makeup of an organism (</a:t>
            </a:r>
            <a:r>
              <a:rPr lang="en-US" b="1" u="sng" dirty="0" smtClean="0"/>
              <a:t>letters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Example: TT, </a:t>
            </a:r>
            <a:r>
              <a:rPr lang="en-US" dirty="0" err="1" smtClean="0"/>
              <a:t>Tt</a:t>
            </a:r>
            <a:r>
              <a:rPr lang="en-US" dirty="0" smtClean="0"/>
              <a:t>, or </a:t>
            </a:r>
            <a:r>
              <a:rPr lang="en-US" dirty="0" err="1" smtClean="0"/>
              <a:t>tt</a:t>
            </a:r>
            <a:endParaRPr lang="en-US" dirty="0" smtClean="0"/>
          </a:p>
        </p:txBody>
      </p:sp>
      <p:pic>
        <p:nvPicPr>
          <p:cNvPr id="35848" name="Picture 8" descr="MCj04368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24177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 decel="100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b="1" smtClean="0"/>
              <a:t>Phenotype</a:t>
            </a:r>
            <a:r>
              <a:rPr lang="en-US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862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way an organisms </a:t>
            </a:r>
            <a:r>
              <a:rPr lang="en-US" b="1" u="sng" dirty="0" smtClean="0"/>
              <a:t>looks -</a:t>
            </a:r>
            <a:r>
              <a:rPr lang="en-US" dirty="0" smtClean="0"/>
              <a:t> </a:t>
            </a:r>
            <a:r>
              <a:rPr lang="en-US" b="1" u="sng" dirty="0" smtClean="0"/>
              <a:t>What </a:t>
            </a:r>
            <a:r>
              <a:rPr lang="en-US" b="1" u="sng" dirty="0" smtClean="0"/>
              <a:t>you see</a:t>
            </a:r>
          </a:p>
          <a:p>
            <a:pPr eaLnBrk="1" hangingPunct="1">
              <a:defRPr/>
            </a:pPr>
            <a:r>
              <a:rPr lang="en-US" dirty="0" smtClean="0"/>
              <a:t>Example: Tall or short</a:t>
            </a:r>
          </a:p>
        </p:txBody>
      </p:sp>
      <p:pic>
        <p:nvPicPr>
          <p:cNvPr id="37894" name="Picture 6" descr="tall&amp;sh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011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96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Homozygous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smtClean="0"/>
              <a:t>An organism with two alleles that are the </a:t>
            </a:r>
            <a:r>
              <a:rPr lang="en-US" sz="3500" b="1" u="sng" smtClean="0"/>
              <a:t>same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smtClean="0"/>
          </a:p>
          <a:p>
            <a:pPr eaLnBrk="1" hangingPunct="1">
              <a:defRPr/>
            </a:pPr>
            <a:r>
              <a:rPr lang="en-US" sz="3500" smtClean="0"/>
              <a:t>Example:</a:t>
            </a:r>
          </a:p>
          <a:p>
            <a:pPr lvl="1" eaLnBrk="1" hangingPunct="1">
              <a:defRPr/>
            </a:pPr>
            <a:r>
              <a:rPr lang="en-US" sz="3500" smtClean="0"/>
              <a:t>TT</a:t>
            </a:r>
          </a:p>
          <a:p>
            <a:pPr lvl="1" eaLnBrk="1" hangingPunct="1">
              <a:defRPr/>
            </a:pPr>
            <a:r>
              <a:rPr lang="en-US" sz="3500" smtClean="0"/>
              <a:t>tt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smtClean="0"/>
              <a:t>An organism with two </a:t>
            </a:r>
            <a:r>
              <a:rPr lang="en-US" sz="3500" b="1" u="sng" smtClean="0"/>
              <a:t>different</a:t>
            </a:r>
            <a:r>
              <a:rPr lang="en-US" sz="3500" smtClean="0"/>
              <a:t> alleles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smtClean="0"/>
          </a:p>
          <a:p>
            <a:pPr eaLnBrk="1" hangingPunct="1">
              <a:defRPr/>
            </a:pPr>
            <a:r>
              <a:rPr lang="en-US" sz="3500" smtClean="0"/>
              <a:t>Example:</a:t>
            </a:r>
          </a:p>
          <a:p>
            <a:pPr lvl="1" eaLnBrk="1" hangingPunct="1">
              <a:defRPr/>
            </a:pPr>
            <a:r>
              <a:rPr lang="en-US" sz="3500" smtClean="0"/>
              <a:t>Tt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724400" y="304800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Heterozygous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4495800" y="685800"/>
            <a:ext cx="0" cy="5791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609600" y="1371600"/>
            <a:ext cx="7924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  <p:bldP spid="3891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smtClean="0"/>
              <a:t>Punnett Square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dirty="0" smtClean="0"/>
              <a:t>A tool that predicts what the children of two parents might look like and what their genes might be.</a:t>
            </a:r>
          </a:p>
        </p:txBody>
      </p:sp>
      <p:pic>
        <p:nvPicPr>
          <p:cNvPr id="40968" name="Picture 8" descr="Punnett_square_%28PSF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35052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smtClean="0"/>
              <a:t>Genetics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/>
              <a:t>The study of how traits are inherited.</a:t>
            </a:r>
          </a:p>
          <a:p>
            <a:pPr eaLnBrk="1" hangingPunct="1">
              <a:defRPr/>
            </a:pPr>
            <a:r>
              <a:rPr lang="en-US" sz="3500" smtClean="0"/>
              <a:t>Gregor Mendel – Father of Genetics</a:t>
            </a:r>
          </a:p>
        </p:txBody>
      </p:sp>
      <p:pic>
        <p:nvPicPr>
          <p:cNvPr id="23556" name="Picture 4" descr="MCj037039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0"/>
            <a:ext cx="22113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smtClean="0"/>
              <a:t>Heredity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100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/>
              <a:t>The passing of traits from parent to offspring</a:t>
            </a:r>
          </a:p>
        </p:txBody>
      </p:sp>
      <p:pic>
        <p:nvPicPr>
          <p:cNvPr id="24583" name="Picture 7" descr="heredity gifts, heredity gift, heredity merchandise, gifts for heredity, gift for hered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17036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heredity gifts, heredity gift, heredity merchandise, gifts for heredity, gift for hered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38100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dirty="0" smtClean="0"/>
              <a:t>Characteristic</a:t>
            </a:r>
            <a:endParaRPr lang="en-US" sz="5000" dirty="0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dirty="0" smtClean="0"/>
              <a:t>Any physical </a:t>
            </a:r>
            <a:r>
              <a:rPr lang="en-US" sz="3500" dirty="0" smtClean="0"/>
              <a:t>feature</a:t>
            </a:r>
            <a:endParaRPr lang="en-US" sz="35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3500" dirty="0" smtClean="0"/>
              <a:t>Examples: </a:t>
            </a:r>
          </a:p>
          <a:p>
            <a:pPr lvl="1" eaLnBrk="1" hangingPunct="1">
              <a:defRPr/>
            </a:pPr>
            <a:r>
              <a:rPr lang="en-US" sz="3500" dirty="0" smtClean="0"/>
              <a:t>eye color</a:t>
            </a:r>
          </a:p>
          <a:p>
            <a:pPr lvl="1" eaLnBrk="1" hangingPunct="1">
              <a:defRPr/>
            </a:pPr>
            <a:r>
              <a:rPr lang="en-US" sz="3500" dirty="0" smtClean="0"/>
              <a:t>nose shape </a:t>
            </a:r>
          </a:p>
          <a:p>
            <a:pPr lvl="1" eaLnBrk="1" hangingPunct="1">
              <a:defRPr/>
            </a:pPr>
            <a:r>
              <a:rPr lang="en-US" sz="3500" dirty="0" smtClean="0"/>
              <a:t>height</a:t>
            </a:r>
          </a:p>
        </p:txBody>
      </p:sp>
      <p:pic>
        <p:nvPicPr>
          <p:cNvPr id="25606" name="Picture 6" descr="MCHM00017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22840">
            <a:off x="4238625" y="1447800"/>
            <a:ext cx="1630363" cy="2514600"/>
          </a:xfrm>
        </p:spPr>
      </p:pic>
      <p:pic>
        <p:nvPicPr>
          <p:cNvPr id="25607" name="Picture 7" descr="MPj042858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9869">
            <a:off x="6705600" y="609600"/>
            <a:ext cx="1838325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0" descr="MPj040914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86547">
            <a:off x="4038600" y="4572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4693">
            <a:off x="6553200" y="4419600"/>
            <a:ext cx="2209800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73872">
            <a:off x="6019800" y="2286000"/>
            <a:ext cx="16002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dirty="0" smtClean="0"/>
              <a:t>Traits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814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 smtClean="0"/>
              <a:t>The different forms of a characteristic</a:t>
            </a:r>
            <a:endParaRPr lang="en-US" sz="35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dirty="0" smtClean="0"/>
          </a:p>
          <a:p>
            <a:pPr marL="0" indent="0" eaLnBrk="1" hangingPunct="1">
              <a:buNone/>
              <a:defRPr/>
            </a:pPr>
            <a:r>
              <a:rPr lang="en-US" sz="3500" dirty="0"/>
              <a:t>-</a:t>
            </a:r>
            <a:r>
              <a:rPr lang="en-US" sz="3500" dirty="0" smtClean="0"/>
              <a:t>Curly vs. straight hair</a:t>
            </a:r>
          </a:p>
          <a:p>
            <a:pPr marL="0" indent="0" eaLnBrk="1" hangingPunct="1">
              <a:buNone/>
              <a:defRPr/>
            </a:pPr>
            <a:r>
              <a:rPr lang="en-US" sz="3500" dirty="0" smtClean="0"/>
              <a:t>-Dark vs. light eyes</a:t>
            </a:r>
            <a:endParaRPr lang="en-US" sz="35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905000"/>
            <a:ext cx="508484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1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smtClean="0"/>
              <a:t>Alleles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different forms of the traits.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We use letters to stand for alleles.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Every sex cell has one allele for each trait.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342900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u="sng"/>
              <a:t>Trait</a:t>
            </a:r>
            <a:r>
              <a:rPr lang="en-US" altLang="en-US" sz="2000" b="1"/>
              <a:t>:    Height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1000" b="1"/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T = Tall height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 t = short height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572000" y="3505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Egg: T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781800" y="35052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Sperm: t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724400" y="3962400"/>
            <a:ext cx="990600" cy="990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876800" y="4191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T</a:t>
            </a:r>
          </a:p>
        </p:txBody>
      </p:sp>
      <p:pic>
        <p:nvPicPr>
          <p:cNvPr id="29715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1906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295 C -0.00816 0.01365 -0.01701 0.01388 -0.02604 0.01503 C -0.02899 0.0155 -0.03507 0.02012 -0.03715 0.02128 C -0.04913 0.02844 -0.06111 0.037 -0.07361 0.04255 C -0.08316 0.04185 -0.09288 0.04301 -0.10226 0.04047 C -0.10399 0.04 -0.10312 0.03607 -0.10382 0.03399 C -0.1066 0.02636 -0.10625 0.02798 -0.1118 0.02567 C -0.11684 0.0185 -0.11892 0.01203 -0.12604 0.00856 C -0.13351 0.00925 -0.1408 0.00972 -0.14826 0.01087 C -0.15677 0.01203 -0.15625 0.00948 -0.15625 0.01503 " pathEditMode="relative" rAng="0" ptsTypes="fffffffffA">
                                      <p:cBhvr>
                                        <p:cTn id="45" dur="2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1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1" grpId="0"/>
      <p:bldP spid="29702" grpId="0"/>
      <p:bldP spid="29703" grpId="0"/>
      <p:bldP spid="29705" grpId="0" animBg="1"/>
      <p:bldP spid="297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smtClean="0"/>
              <a:t>Alleles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different forms of the traits.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We use letters to stand for alleles.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Every sex cell has one allele for each trait.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4038600"/>
            <a:ext cx="342900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u="sng"/>
              <a:t>Trait</a:t>
            </a:r>
            <a:r>
              <a:rPr lang="en-US" altLang="en-US" sz="2000" b="1"/>
              <a:t>:    Height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1000" b="1"/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T = Tall height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 t = short height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572000" y="3505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Egg: 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781800" y="35052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Sperm: t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0" y="3886200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They Unite and form a new baby with alleles of Tt</a:t>
            </a: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4724400" y="3962400"/>
            <a:ext cx="990600" cy="990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876800" y="4191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5638800" y="4572000"/>
            <a:ext cx="990600" cy="990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638800" y="4724400"/>
            <a:ext cx="914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000" b="1">
                <a:solidFill>
                  <a:srgbClr val="000000"/>
                </a:solidFill>
              </a:rPr>
              <a:t>T</a:t>
            </a:r>
            <a:r>
              <a:rPr lang="en-US" altLang="en-US" sz="3000" b="1"/>
              <a:t>t</a:t>
            </a:r>
          </a:p>
        </p:txBody>
      </p:sp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11906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 animBg="1"/>
      <p:bldP spid="30729" grpId="0"/>
      <p:bldP spid="30730" grpId="0" animBg="1"/>
      <p:bldP spid="307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smtClean="0"/>
              <a:t>Dominant Trait</a:t>
            </a: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/>
              <a:t>Covers up</a:t>
            </a:r>
            <a:r>
              <a:rPr lang="en-US" smtClean="0"/>
              <a:t> the recessive trait </a:t>
            </a:r>
          </a:p>
          <a:p>
            <a:pPr eaLnBrk="1" hangingPunct="1">
              <a:defRPr/>
            </a:pPr>
            <a:r>
              <a:rPr lang="en-US" b="1" u="sng" smtClean="0"/>
              <a:t>Stronger</a:t>
            </a:r>
            <a:r>
              <a:rPr lang="en-US" smtClean="0"/>
              <a:t> trait</a:t>
            </a:r>
          </a:p>
          <a:p>
            <a:pPr eaLnBrk="1" hangingPunct="1">
              <a:defRPr/>
            </a:pPr>
            <a:r>
              <a:rPr lang="en-US" smtClean="0"/>
              <a:t>Shown using an </a:t>
            </a:r>
            <a:r>
              <a:rPr lang="en-US" b="1" u="sng" smtClean="0"/>
              <a:t>uppercase</a:t>
            </a:r>
            <a:r>
              <a:rPr lang="en-US" smtClean="0"/>
              <a:t> letter</a:t>
            </a:r>
          </a:p>
          <a:p>
            <a:pPr eaLnBrk="1" hangingPunct="1">
              <a:defRPr/>
            </a:pPr>
            <a:r>
              <a:rPr lang="en-US" smtClean="0"/>
              <a:t>Example: T = tall</a:t>
            </a:r>
          </a:p>
        </p:txBody>
      </p:sp>
      <p:pic>
        <p:nvPicPr>
          <p:cNvPr id="31756" name="Picture 12" descr="MCj0078704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828800"/>
            <a:ext cx="2276475" cy="4419600"/>
          </a:xfrm>
        </p:spPr>
      </p:pic>
      <p:pic>
        <p:nvPicPr>
          <p:cNvPr id="31758" name="Picture 14" descr="MMj0178226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smtClean="0"/>
              <a:t>Recessive Trait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/>
              <a:t>Covered up</a:t>
            </a:r>
            <a:r>
              <a:rPr lang="en-US" smtClean="0"/>
              <a:t> by dominant trait</a:t>
            </a:r>
          </a:p>
          <a:p>
            <a:pPr eaLnBrk="1" hangingPunct="1">
              <a:defRPr/>
            </a:pPr>
            <a:r>
              <a:rPr lang="en-US" b="1" u="sng" smtClean="0"/>
              <a:t>Weaker</a:t>
            </a:r>
            <a:r>
              <a:rPr lang="en-US" smtClean="0"/>
              <a:t> trait</a:t>
            </a:r>
          </a:p>
          <a:p>
            <a:pPr eaLnBrk="1" hangingPunct="1">
              <a:defRPr/>
            </a:pPr>
            <a:r>
              <a:rPr lang="en-US" smtClean="0"/>
              <a:t>Shown using a </a:t>
            </a:r>
            <a:r>
              <a:rPr lang="en-US" b="1" u="sng" smtClean="0"/>
              <a:t>lowercase</a:t>
            </a:r>
            <a:r>
              <a:rPr lang="en-US" smtClean="0"/>
              <a:t> letter</a:t>
            </a:r>
          </a:p>
          <a:p>
            <a:pPr eaLnBrk="1" hangingPunct="1">
              <a:defRPr/>
            </a:pPr>
            <a:r>
              <a:rPr lang="en-US" smtClean="0"/>
              <a:t>Example: t = short</a:t>
            </a:r>
          </a:p>
        </p:txBody>
      </p:sp>
      <p:pic>
        <p:nvPicPr>
          <p:cNvPr id="34825" name="Picture 9" descr="MCj02512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40386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11" descr="MCSY0188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1905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2ADD4ADC86BA48AAEF2572111682C3" ma:contentTypeVersion="0" ma:contentTypeDescription="Create a new document." ma:contentTypeScope="" ma:versionID="12110ff434ae66f551f79c14b6a27e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c0b75e7911bfc9f75adf6977f7d2b9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0D6B4F-CEAA-4E4D-9A01-B66C143ED804}"/>
</file>

<file path=customXml/itemProps2.xml><?xml version="1.0" encoding="utf-8"?>
<ds:datastoreItem xmlns:ds="http://schemas.openxmlformats.org/officeDocument/2006/customXml" ds:itemID="{4A056CF5-ECC9-4CA2-9AF3-E79CCC537064}"/>
</file>

<file path=customXml/itemProps3.xml><?xml version="1.0" encoding="utf-8"?>
<ds:datastoreItem xmlns:ds="http://schemas.openxmlformats.org/officeDocument/2006/customXml" ds:itemID="{B50A57E3-9385-45EC-9ACA-7D18D890DC3D}"/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1899</TotalTime>
  <Words>412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Wingdings</vt:lpstr>
      <vt:lpstr>Calibri</vt:lpstr>
      <vt:lpstr>Digital Dots</vt:lpstr>
      <vt:lpstr>Genetics Vocabulary</vt:lpstr>
      <vt:lpstr>Genetics</vt:lpstr>
      <vt:lpstr>Heredity</vt:lpstr>
      <vt:lpstr>Characteristic</vt:lpstr>
      <vt:lpstr>Traits</vt:lpstr>
      <vt:lpstr>Alleles</vt:lpstr>
      <vt:lpstr>Alleles</vt:lpstr>
      <vt:lpstr>Dominant Trait</vt:lpstr>
      <vt:lpstr>Recessive Trait</vt:lpstr>
      <vt:lpstr>Complete Dominance</vt:lpstr>
      <vt:lpstr>Incomplete Dominance</vt:lpstr>
      <vt:lpstr>Co-dominance</vt:lpstr>
      <vt:lpstr>Genotype </vt:lpstr>
      <vt:lpstr>Phenotype </vt:lpstr>
      <vt:lpstr>Homozygous</vt:lpstr>
      <vt:lpstr>Punnett Square</vt:lpstr>
    </vt:vector>
  </TitlesOfParts>
  <Company>SCCSD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Vocabulary</dc:title>
  <dc:creator>siepkeh</dc:creator>
  <cp:lastModifiedBy>SIEPKER,HEATHER</cp:lastModifiedBy>
  <cp:revision>24</cp:revision>
  <dcterms:created xsi:type="dcterms:W3CDTF">2009-01-21T19:15:01Z</dcterms:created>
  <dcterms:modified xsi:type="dcterms:W3CDTF">2013-10-21T18:47:40Z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0x0101006E2ADD4ADC86BA48AAEF2572111682C3</vt:lpwstr>
  </property>
  <property fmtid="{D5CDD505-2E9C-101B-9397-08002B2CF9AE}" pid="3" name="IsMyDocuments">
    <vt:bool>true</vt:bool>
  </property>
</Properties>
</file>